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4630400" cy="8229600"/>
  <p:notesSz cx="8229600" cy="14630400"/>
  <p:embeddedFontLst>
    <p:embeddedFont>
      <p:font typeface="Montserrat" panose="00000500000000000000" pitchFamily="2" charset="0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65" d="100"/>
          <a:sy n="65" d="100"/>
        </p:scale>
        <p:origin x="655" y="2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52423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sv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3758446"/>
            <a:ext cx="7136725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AI Medical Chatbot with RAG</a:t>
            </a:r>
            <a:endParaRPr lang="en-US" sz="445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451387" y="-304404"/>
            <a:ext cx="2193165" cy="1652386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69969" y="506575"/>
            <a:ext cx="774441" cy="774441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2052178" y="786168"/>
            <a:ext cx="824966" cy="824966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227971" y="0"/>
            <a:ext cx="3402429" cy="1777004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571612" y="7338601"/>
            <a:ext cx="1793416" cy="8909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E9A67CF-BDA6-DB16-9678-0A07E2A56B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048" y="772160"/>
            <a:ext cx="12856303" cy="6685278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124896" y="7743771"/>
            <a:ext cx="977883" cy="48582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1341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DAAB828-02C8-4111-AC14-FF5ACEDDFE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2160" y="0"/>
            <a:ext cx="10557546" cy="8229600"/>
          </a:xfrm>
          <a:custGeom>
            <a:avLst/>
            <a:gdLst>
              <a:gd name="connsiteX0" fmla="*/ 1951386 w 8751613"/>
              <a:gd name="connsiteY0" fmla="*/ 0 h 6858000"/>
              <a:gd name="connsiteX1" fmla="*/ 6808636 w 8751613"/>
              <a:gd name="connsiteY1" fmla="*/ 0 h 6858000"/>
              <a:gd name="connsiteX2" fmla="*/ 6972292 w 8751613"/>
              <a:gd name="connsiteY2" fmla="*/ 272824 h 6858000"/>
              <a:gd name="connsiteX3" fmla="*/ 8684358 w 8751613"/>
              <a:gd name="connsiteY3" fmla="*/ 3126935 h 6858000"/>
              <a:gd name="connsiteX4" fmla="*/ 8684358 w 8751613"/>
              <a:gd name="connsiteY4" fmla="*/ 3731065 h 6858000"/>
              <a:gd name="connsiteX5" fmla="*/ 6813619 w 8751613"/>
              <a:gd name="connsiteY5" fmla="*/ 6849692 h 6858000"/>
              <a:gd name="connsiteX6" fmla="*/ 6808636 w 8751613"/>
              <a:gd name="connsiteY6" fmla="*/ 6858000 h 6858000"/>
              <a:gd name="connsiteX7" fmla="*/ 1951386 w 8751613"/>
              <a:gd name="connsiteY7" fmla="*/ 6858000 h 6858000"/>
              <a:gd name="connsiteX8" fmla="*/ 1787729 w 8751613"/>
              <a:gd name="connsiteY8" fmla="*/ 6585176 h 6858000"/>
              <a:gd name="connsiteX9" fmla="*/ 75663 w 8751613"/>
              <a:gd name="connsiteY9" fmla="*/ 3731065 h 6858000"/>
              <a:gd name="connsiteX10" fmla="*/ 75663 w 8751613"/>
              <a:gd name="connsiteY10" fmla="*/ 3126935 h 6858000"/>
              <a:gd name="connsiteX11" fmla="*/ 1946402 w 8751613"/>
              <a:gd name="connsiteY11" fmla="*/ 830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751613" h="6858000">
                <a:moveTo>
                  <a:pt x="1951386" y="0"/>
                </a:moveTo>
                <a:lnTo>
                  <a:pt x="6808636" y="0"/>
                </a:lnTo>
                <a:lnTo>
                  <a:pt x="6972292" y="272824"/>
                </a:lnTo>
                <a:cubicBezTo>
                  <a:pt x="8684358" y="3126935"/>
                  <a:pt x="8684358" y="3126935"/>
                  <a:pt x="8684358" y="3126935"/>
                </a:cubicBezTo>
                <a:cubicBezTo>
                  <a:pt x="8774032" y="3299544"/>
                  <a:pt x="8774032" y="3558457"/>
                  <a:pt x="8684358" y="3731065"/>
                </a:cubicBezTo>
                <a:cubicBezTo>
                  <a:pt x="7154297" y="6281764"/>
                  <a:pt x="6867411" y="6760019"/>
                  <a:pt x="6813619" y="6849692"/>
                </a:cubicBezTo>
                <a:lnTo>
                  <a:pt x="6808636" y="6858000"/>
                </a:lnTo>
                <a:lnTo>
                  <a:pt x="1951386" y="6858000"/>
                </a:lnTo>
                <a:lnTo>
                  <a:pt x="1787729" y="6585176"/>
                </a:lnTo>
                <a:cubicBezTo>
                  <a:pt x="75663" y="3731065"/>
                  <a:pt x="75663" y="3731065"/>
                  <a:pt x="75663" y="3731065"/>
                </a:cubicBezTo>
                <a:cubicBezTo>
                  <a:pt x="-25220" y="3558457"/>
                  <a:pt x="-25220" y="3299544"/>
                  <a:pt x="75663" y="3126935"/>
                </a:cubicBezTo>
                <a:cubicBezTo>
                  <a:pt x="1605724" y="576237"/>
                  <a:pt x="1892611" y="97981"/>
                  <a:pt x="1946402" y="8308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 descr="A screenshot of a phone&#10;&#10;AI-generated content may be incorrect.">
            <a:extLst>
              <a:ext uri="{FF2B5EF4-FFF2-40B4-BE49-F238E27FC236}">
                <a16:creationId xmlns:a16="http://schemas.microsoft.com/office/drawing/2014/main" id="{6A99F340-DBD6-2786-3873-CE457EEBC17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7024" y="1334751"/>
            <a:ext cx="4123427" cy="5560097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C32D4553-E775-4F16-9A6F-FED8D166A5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2673" y="1290225"/>
            <a:ext cx="1874720" cy="1407568"/>
            <a:chOff x="9160561" y="1000124"/>
            <a:chExt cx="1562267" cy="1172973"/>
          </a:xfrm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50F864A1-23CF-4954-887F-3C4458622A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348782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8D313E8C-7457-407E-BDA5-EACA44D38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00124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tx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451918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0D121E-D6FB-8C2A-ADE9-63B060AF05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B761509-3B9A-49A6-A84B-C3D8681169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14630396" cy="82296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Freeform: Shape 9">
            <a:extLst>
              <a:ext uri="{FF2B5EF4-FFF2-40B4-BE49-F238E27FC236}">
                <a16:creationId xmlns:a16="http://schemas.microsoft.com/office/drawing/2014/main" id="{91DE43FD-EB47-414A-B0AB-169B0FFFA5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127506" cy="8229600"/>
          </a:xfrm>
          <a:custGeom>
            <a:avLst/>
            <a:gdLst>
              <a:gd name="connsiteX0" fmla="*/ 0 w 9272922"/>
              <a:gd name="connsiteY0" fmla="*/ 0 h 6858000"/>
              <a:gd name="connsiteX1" fmla="*/ 1733417 w 9272922"/>
              <a:gd name="connsiteY1" fmla="*/ 0 h 6858000"/>
              <a:gd name="connsiteX2" fmla="*/ 3307976 w 9272922"/>
              <a:gd name="connsiteY2" fmla="*/ 0 h 6858000"/>
              <a:gd name="connsiteX3" fmla="*/ 8126249 w 9272922"/>
              <a:gd name="connsiteY3" fmla="*/ 0 h 6858000"/>
              <a:gd name="connsiteX4" fmla="*/ 8138896 w 9272922"/>
              <a:gd name="connsiteY4" fmla="*/ 31774 h 6858000"/>
              <a:gd name="connsiteX5" fmla="*/ 9193904 w 9272922"/>
              <a:gd name="connsiteY5" fmla="*/ 2682457 h 6858000"/>
              <a:gd name="connsiteX6" fmla="*/ 9193904 w 9272922"/>
              <a:gd name="connsiteY6" fmla="*/ 3752208 h 6858000"/>
              <a:gd name="connsiteX7" fmla="*/ 8036400 w 9272922"/>
              <a:gd name="connsiteY7" fmla="*/ 6660411 h 6858000"/>
              <a:gd name="connsiteX8" fmla="*/ 7957938 w 9272922"/>
              <a:gd name="connsiteY8" fmla="*/ 6857542 h 6858000"/>
              <a:gd name="connsiteX9" fmla="*/ 3307976 w 9272922"/>
              <a:gd name="connsiteY9" fmla="*/ 6857542 h 6858000"/>
              <a:gd name="connsiteX10" fmla="*/ 3307976 w 9272922"/>
              <a:gd name="connsiteY10" fmla="*/ 6858000 h 6858000"/>
              <a:gd name="connsiteX11" fmla="*/ 0 w 9272922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9272922" h="6858000">
                <a:moveTo>
                  <a:pt x="0" y="0"/>
                </a:moveTo>
                <a:lnTo>
                  <a:pt x="1733417" y="0"/>
                </a:lnTo>
                <a:lnTo>
                  <a:pt x="3307976" y="0"/>
                </a:lnTo>
                <a:lnTo>
                  <a:pt x="8126249" y="0"/>
                </a:lnTo>
                <a:lnTo>
                  <a:pt x="8138896" y="31774"/>
                </a:lnTo>
                <a:cubicBezTo>
                  <a:pt x="9193904" y="2682457"/>
                  <a:pt x="9193904" y="2682457"/>
                  <a:pt x="9193904" y="2682457"/>
                </a:cubicBezTo>
                <a:cubicBezTo>
                  <a:pt x="9299262" y="2988100"/>
                  <a:pt x="9299262" y="3446565"/>
                  <a:pt x="9193904" y="3752208"/>
                </a:cubicBezTo>
                <a:cubicBezTo>
                  <a:pt x="8709916" y="4968215"/>
                  <a:pt x="8331802" y="5918220"/>
                  <a:pt x="8036400" y="6660411"/>
                </a:cubicBezTo>
                <a:lnTo>
                  <a:pt x="7957938" y="6857542"/>
                </a:lnTo>
                <a:lnTo>
                  <a:pt x="3307976" y="6857542"/>
                </a:lnTo>
                <a:lnTo>
                  <a:pt x="3307976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D13E0E-6F25-A282-DB14-01669E80E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160" y="1649009"/>
            <a:ext cx="8457508" cy="4926498"/>
          </a:xfrm>
          <a:prstGeom prst="rect">
            <a:avLst/>
          </a:prstGeom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58495BCC-CE77-4CC2-952E-846F41119F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0992673" y="1290225"/>
            <a:ext cx="1874720" cy="1407568"/>
            <a:chOff x="9160561" y="1075188"/>
            <a:chExt cx="1562267" cy="1172973"/>
          </a:xfrm>
        </p:grpSpPr>
        <p:sp>
          <p:nvSpPr>
            <p:cNvPr id="13" name="Freeform 5">
              <a:extLst>
                <a:ext uri="{FF2B5EF4-FFF2-40B4-BE49-F238E27FC236}">
                  <a16:creationId xmlns:a16="http://schemas.microsoft.com/office/drawing/2014/main" id="{1B42538B-E30F-4967-A6C1-8EBA775F4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160561" y="1423846"/>
              <a:ext cx="935037" cy="8243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9A6BD9AC-4DE7-4B20-8547-4E3B375C21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960661" y="1075188"/>
              <a:ext cx="762167" cy="671915"/>
            </a:xfrm>
            <a:custGeom>
              <a:avLst/>
              <a:gdLst>
                <a:gd name="T0" fmla="*/ 225 w 785"/>
                <a:gd name="T1" fmla="*/ 692 h 692"/>
                <a:gd name="T2" fmla="*/ 177 w 785"/>
                <a:gd name="T3" fmla="*/ 665 h 692"/>
                <a:gd name="T4" fmla="*/ 9 w 785"/>
                <a:gd name="T5" fmla="*/ 374 h 692"/>
                <a:gd name="T6" fmla="*/ 9 w 785"/>
                <a:gd name="T7" fmla="*/ 318 h 692"/>
                <a:gd name="T8" fmla="*/ 177 w 785"/>
                <a:gd name="T9" fmla="*/ 27 h 692"/>
                <a:gd name="T10" fmla="*/ 225 w 785"/>
                <a:gd name="T11" fmla="*/ 0 h 692"/>
                <a:gd name="T12" fmla="*/ 561 w 785"/>
                <a:gd name="T13" fmla="*/ 0 h 692"/>
                <a:gd name="T14" fmla="*/ 609 w 785"/>
                <a:gd name="T15" fmla="*/ 27 h 692"/>
                <a:gd name="T16" fmla="*/ 777 w 785"/>
                <a:gd name="T17" fmla="*/ 318 h 692"/>
                <a:gd name="T18" fmla="*/ 777 w 785"/>
                <a:gd name="T19" fmla="*/ 374 h 692"/>
                <a:gd name="T20" fmla="*/ 609 w 785"/>
                <a:gd name="T21" fmla="*/ 665 h 692"/>
                <a:gd name="T22" fmla="*/ 561 w 785"/>
                <a:gd name="T23" fmla="*/ 692 h 692"/>
                <a:gd name="T24" fmla="*/ 225 w 785"/>
                <a:gd name="T25" fmla="*/ 692 h 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5" h="692">
                  <a:moveTo>
                    <a:pt x="225" y="692"/>
                  </a:moveTo>
                  <a:cubicBezTo>
                    <a:pt x="207" y="692"/>
                    <a:pt x="185" y="680"/>
                    <a:pt x="177" y="665"/>
                  </a:cubicBezTo>
                  <a:cubicBezTo>
                    <a:pt x="9" y="374"/>
                    <a:pt x="9" y="374"/>
                    <a:pt x="9" y="374"/>
                  </a:cubicBezTo>
                  <a:cubicBezTo>
                    <a:pt x="0" y="358"/>
                    <a:pt x="0" y="334"/>
                    <a:pt x="9" y="318"/>
                  </a:cubicBezTo>
                  <a:cubicBezTo>
                    <a:pt x="177" y="27"/>
                    <a:pt x="177" y="27"/>
                    <a:pt x="177" y="27"/>
                  </a:cubicBezTo>
                  <a:cubicBezTo>
                    <a:pt x="185" y="12"/>
                    <a:pt x="207" y="0"/>
                    <a:pt x="225" y="0"/>
                  </a:cubicBezTo>
                  <a:cubicBezTo>
                    <a:pt x="561" y="0"/>
                    <a:pt x="561" y="0"/>
                    <a:pt x="561" y="0"/>
                  </a:cubicBezTo>
                  <a:cubicBezTo>
                    <a:pt x="578" y="0"/>
                    <a:pt x="600" y="12"/>
                    <a:pt x="609" y="27"/>
                  </a:cubicBezTo>
                  <a:cubicBezTo>
                    <a:pt x="777" y="318"/>
                    <a:pt x="777" y="318"/>
                    <a:pt x="777" y="318"/>
                  </a:cubicBezTo>
                  <a:cubicBezTo>
                    <a:pt x="785" y="334"/>
                    <a:pt x="785" y="358"/>
                    <a:pt x="777" y="374"/>
                  </a:cubicBezTo>
                  <a:cubicBezTo>
                    <a:pt x="609" y="665"/>
                    <a:pt x="609" y="665"/>
                    <a:pt x="609" y="665"/>
                  </a:cubicBezTo>
                  <a:cubicBezTo>
                    <a:pt x="600" y="680"/>
                    <a:pt x="578" y="692"/>
                    <a:pt x="561" y="692"/>
                  </a:cubicBezTo>
                  <a:lnTo>
                    <a:pt x="225" y="692"/>
                  </a:lnTo>
                  <a:close/>
                </a:path>
              </a:pathLst>
            </a:custGeom>
            <a:noFill/>
            <a:ln w="28575" cmpd="sng"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047214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E05C70F-CF68-895F-3A48-EC89E4C220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6FF76B9-219D-4469-AF87-0236D2903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B88BD78-87E1-424D-B479-C37D8E41B1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3157564" y="2829"/>
            <a:ext cx="2251984" cy="2119211"/>
            <a:chOff x="-648769" y="2358"/>
            <a:chExt cx="1876653" cy="1766008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05EB894-9410-4B20-95E4-7A25101AB8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-415188" y="-231223"/>
              <a:ext cx="1409491" cy="1876653"/>
            </a:xfrm>
            <a:custGeom>
              <a:avLst/>
              <a:gdLst>
                <a:gd name="connsiteX0" fmla="*/ 0 w 1409491"/>
                <a:gd name="connsiteY0" fmla="*/ 643075 h 1876653"/>
                <a:gd name="connsiteX1" fmla="*/ 643075 w 1409491"/>
                <a:gd name="connsiteY1" fmla="*/ 0 h 1876653"/>
                <a:gd name="connsiteX2" fmla="*/ 1409491 w 1409491"/>
                <a:gd name="connsiteY2" fmla="*/ 0 h 1876653"/>
                <a:gd name="connsiteX3" fmla="*/ 1409491 w 1409491"/>
                <a:gd name="connsiteY3" fmla="*/ 1876653 h 1876653"/>
                <a:gd name="connsiteX4" fmla="*/ 1233578 w 1409491"/>
                <a:gd name="connsiteY4" fmla="*/ 1876653 h 1876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9491" h="1876653">
                  <a:moveTo>
                    <a:pt x="0" y="643075"/>
                  </a:moveTo>
                  <a:lnTo>
                    <a:pt x="643075" y="0"/>
                  </a:lnTo>
                  <a:lnTo>
                    <a:pt x="1409491" y="0"/>
                  </a:lnTo>
                  <a:lnTo>
                    <a:pt x="1409491" y="1876653"/>
                  </a:lnTo>
                  <a:lnTo>
                    <a:pt x="1233578" y="1876653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66E38B6-B050-4340-8E8F-3A971DADC0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2700000">
              <a:off x="301285" y="1282788"/>
              <a:ext cx="485578" cy="485578"/>
            </a:xfrm>
            <a:prstGeom prst="rect">
              <a:avLst/>
            </a:pr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2E80C965-DB6D-4F81-9E9E-B027384D0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3284635" y="7240399"/>
            <a:ext cx="774442" cy="77444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>
            <a:extLst>
              <a:ext uri="{FF2B5EF4-FFF2-40B4-BE49-F238E27FC236}">
                <a16:creationId xmlns:a16="http://schemas.microsoft.com/office/drawing/2014/main" id="{633C5E46-DAC5-4661-9C87-22B08E2A51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12123" y="6865329"/>
            <a:ext cx="2714358" cy="1364269"/>
          </a:xfrm>
          <a:prstGeom prst="triangle">
            <a:avLst>
              <a:gd name="adj" fmla="val 50000"/>
            </a:avLst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7107F84-75D6-32ED-A67E-6E6854BC2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7080" y="772160"/>
            <a:ext cx="11576238" cy="6685278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90622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126932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Team Members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8309" y="2550676"/>
            <a:ext cx="4459843" cy="3051453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8309" y="5845850"/>
            <a:ext cx="3014067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                   Saad Saddique</a:t>
            </a:r>
          </a:p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</a:rPr>
              <a:t>                  22-NTU-CS-1370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758309" y="6418659"/>
            <a:ext cx="6186130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2550676"/>
            <a:ext cx="4624492" cy="296477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480697" y="5759172"/>
            <a:ext cx="2985611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                       Hoor Shumail</a:t>
            </a:r>
          </a:p>
          <a:p>
            <a:pPr>
              <a:lnSpc>
                <a:spcPts val="2800"/>
              </a:lnSpc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</a:rPr>
              <a:t>                     22-NTU-CS-1347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7480697" y="6331982"/>
            <a:ext cx="639889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endParaRPr lang="en-US" sz="1700" dirty="0"/>
          </a:p>
        </p:txBody>
      </p:sp>
      <p:pic>
        <p:nvPicPr>
          <p:cNvPr id="10" name="Graphic 9" descr="Bookmark with solid fill">
            <a:extLst>
              <a:ext uri="{FF2B5EF4-FFF2-40B4-BE49-F238E27FC236}">
                <a16:creationId xmlns:a16="http://schemas.microsoft.com/office/drawing/2014/main" id="{3D003908-B026-24DE-18B6-BB3984E5C9C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 rot="5400000">
            <a:off x="7587842" y="125494"/>
            <a:ext cx="914400" cy="15653857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 descr="Bookmark with solid fill">
            <a:extLst>
              <a:ext uri="{FF2B5EF4-FFF2-40B4-BE49-F238E27FC236}">
                <a16:creationId xmlns:a16="http://schemas.microsoft.com/office/drawing/2014/main" id="{DD51F438-087C-D6FF-AE1B-5525D146E84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7587842" y="125494"/>
            <a:ext cx="914400" cy="15653857"/>
          </a:xfrm>
          <a:prstGeom prst="rect">
            <a:avLst/>
          </a:prstGeom>
        </p:spPr>
      </p:pic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98333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Project Overview: Intelligent Medical Assistant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2733675"/>
            <a:ext cx="3705344" cy="2668072"/>
          </a:xfrm>
          <a:prstGeom prst="roundRect">
            <a:avLst>
              <a:gd name="adj" fmla="val 12181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468904" y="295787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What it is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468904" y="3444002"/>
            <a:ext cx="3256955" cy="138684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An intelligent assistant for medical queries. It uses a Retrieval-Augmented Generation (RAG) pipeline.</a:t>
            </a:r>
            <a:endParaRPr lang="en-US" sz="1700" dirty="0"/>
          </a:p>
        </p:txBody>
      </p:sp>
      <p:sp>
        <p:nvSpPr>
          <p:cNvPr id="7" name="Shape 4"/>
          <p:cNvSpPr/>
          <p:nvPr/>
        </p:nvSpPr>
        <p:spPr>
          <a:xfrm>
            <a:off x="10166628" y="2733675"/>
            <a:ext cx="3705463" cy="2668072"/>
          </a:xfrm>
          <a:prstGeom prst="roundRect">
            <a:avLst>
              <a:gd name="adj" fmla="val 12181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10390823" y="2957870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How it works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0823" y="3444002"/>
            <a:ext cx="3257074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It combines Large Language Models (LLMs) with domain-specific knowledge retrieval. This ensures accurate and explainable answers.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244709" y="5618321"/>
            <a:ext cx="7627382" cy="1627942"/>
          </a:xfrm>
          <a:prstGeom prst="roundRect">
            <a:avLst>
              <a:gd name="adj" fmla="val 1996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6468904" y="5842516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technologies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468904" y="6328648"/>
            <a:ext cx="7178993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Leveraging Hugging Face Transformers and LangChain. Custom medical documents provide crucial context.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2372797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Addressing the Need for Trustworthy Information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44709" y="4123134"/>
            <a:ext cx="7627382" cy="1733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Traditional chatbots often fall short in medical accuracy. Misinformation is dangerous in healthcare. There is a critical need for verified, trusted medical knowledge. Our system retrieves custom-curated data. It generates reliable, relevant responses, fostering user trust.</a:t>
            </a:r>
            <a:endParaRPr lang="en-US" sz="1700" dirty="0"/>
          </a:p>
        </p:txBody>
      </p:sp>
      <p:pic>
        <p:nvPicPr>
          <p:cNvPr id="5" name="Graphic 4" descr="Bookmark with solid fill">
            <a:extLst>
              <a:ext uri="{FF2B5EF4-FFF2-40B4-BE49-F238E27FC236}">
                <a16:creationId xmlns:a16="http://schemas.microsoft.com/office/drawing/2014/main" id="{521655CE-96C1-D8F4-6A1B-B1DD0A2E7F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13013160" y="6708490"/>
            <a:ext cx="914400" cy="2487866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389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44709" y="611505"/>
            <a:ext cx="5701546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Our Core Objectives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44709" y="1649135"/>
            <a:ext cx="487442" cy="487442"/>
          </a:xfrm>
          <a:prstGeom prst="roundRect">
            <a:avLst>
              <a:gd name="adj" fmla="val 6667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317397" y="1679079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6948726" y="1723549"/>
            <a:ext cx="3331012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RAG Pipeline Development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6948726" y="2209681"/>
            <a:ext cx="69233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Build a functional RAG pipeline using LangChain and Hugging Face.</a:t>
            </a:r>
            <a:endParaRPr lang="en-US" sz="1700" dirty="0"/>
          </a:p>
        </p:txBody>
      </p:sp>
      <p:sp>
        <p:nvSpPr>
          <p:cNvPr id="8" name="Shape 5"/>
          <p:cNvSpPr/>
          <p:nvPr/>
        </p:nvSpPr>
        <p:spPr>
          <a:xfrm>
            <a:off x="6244709" y="3336369"/>
            <a:ext cx="487442" cy="487442"/>
          </a:xfrm>
          <a:prstGeom prst="roundRect">
            <a:avLst>
              <a:gd name="adj" fmla="val 6667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6317397" y="3366314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6948726" y="3410783"/>
            <a:ext cx="3782735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Medical Document Integration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6948726" y="3896916"/>
            <a:ext cx="69233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Integrate domain-specific medical documents into a FAISS vector store.</a:t>
            </a:r>
            <a:endParaRPr lang="en-US" sz="1700" dirty="0"/>
          </a:p>
        </p:txBody>
      </p:sp>
      <p:sp>
        <p:nvSpPr>
          <p:cNvPr id="12" name="Shape 9"/>
          <p:cNvSpPr/>
          <p:nvPr/>
        </p:nvSpPr>
        <p:spPr>
          <a:xfrm>
            <a:off x="6244709" y="5023604"/>
            <a:ext cx="487442" cy="487442"/>
          </a:xfrm>
          <a:prstGeom prst="roundRect">
            <a:avLst>
              <a:gd name="adj" fmla="val 6667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3" name="Text 10"/>
          <p:cNvSpPr/>
          <p:nvPr/>
        </p:nvSpPr>
        <p:spPr>
          <a:xfrm>
            <a:off x="6317397" y="5053548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6948726" y="5098018"/>
            <a:ext cx="3502819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Real-time Conversational AI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6948726" y="5584150"/>
            <a:ext cx="6923365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Enable conversational interaction with real-time question answering.</a:t>
            </a:r>
            <a:endParaRPr lang="en-US" sz="1700" dirty="0"/>
          </a:p>
        </p:txBody>
      </p:sp>
      <p:sp>
        <p:nvSpPr>
          <p:cNvPr id="16" name="Shape 13"/>
          <p:cNvSpPr/>
          <p:nvPr/>
        </p:nvSpPr>
        <p:spPr>
          <a:xfrm>
            <a:off x="6244709" y="6710839"/>
            <a:ext cx="487442" cy="487442"/>
          </a:xfrm>
          <a:prstGeom prst="roundRect">
            <a:avLst>
              <a:gd name="adj" fmla="val 66673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7" name="Text 14"/>
          <p:cNvSpPr/>
          <p:nvPr/>
        </p:nvSpPr>
        <p:spPr>
          <a:xfrm>
            <a:off x="6317397" y="6740783"/>
            <a:ext cx="342067" cy="42755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4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6948726" y="6785253"/>
            <a:ext cx="3002280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Comprehensive Tutorial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6948726" y="7271385"/>
            <a:ext cx="6923365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Provide a detailed tutorial for replication and learning.</a:t>
            </a:r>
            <a:endParaRPr lang="en-US" sz="1700" dirty="0"/>
          </a:p>
        </p:txBody>
      </p:sp>
      <p:pic>
        <p:nvPicPr>
          <p:cNvPr id="20" name="Graphic 19" descr="Bookmark with solid fill">
            <a:extLst>
              <a:ext uri="{FF2B5EF4-FFF2-40B4-BE49-F238E27FC236}">
                <a16:creationId xmlns:a16="http://schemas.microsoft.com/office/drawing/2014/main" id="{9BD6B1FF-E3FF-125E-470F-DDA278CFD75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13013160" y="6708490"/>
            <a:ext cx="914400" cy="2487866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760720" cy="823031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84344" y="548402"/>
            <a:ext cx="7748111" cy="131206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150"/>
              </a:lnSpc>
              <a:buNone/>
            </a:pPr>
            <a:r>
              <a:rPr lang="en-US" sz="41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Methodology: Building the Chatbot</a:t>
            </a:r>
            <a:endParaRPr lang="en-US" sz="4100" dirty="0"/>
          </a:p>
        </p:txBody>
      </p:sp>
      <p:sp>
        <p:nvSpPr>
          <p:cNvPr id="4" name="Shape 1"/>
          <p:cNvSpPr/>
          <p:nvPr/>
        </p:nvSpPr>
        <p:spPr>
          <a:xfrm>
            <a:off x="6184344" y="2159556"/>
            <a:ext cx="199311" cy="1196459"/>
          </a:xfrm>
          <a:prstGeom prst="roundRect">
            <a:avLst>
              <a:gd name="adj" fmla="val 150087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6582966" y="2358866"/>
            <a:ext cx="2624018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Document Preparation</a:t>
            </a:r>
            <a:endParaRPr lang="en-US" sz="2050" dirty="0"/>
          </a:p>
        </p:txBody>
      </p:sp>
      <p:sp>
        <p:nvSpPr>
          <p:cNvPr id="6" name="Text 3"/>
          <p:cNvSpPr/>
          <p:nvPr/>
        </p:nvSpPr>
        <p:spPr>
          <a:xfrm>
            <a:off x="6582966" y="2806422"/>
            <a:ext cx="7349490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Preprocess "The Gale Encyclopedia of Medicine" documents.</a:t>
            </a:r>
            <a:endParaRPr lang="en-US" sz="1550" dirty="0"/>
          </a:p>
        </p:txBody>
      </p:sp>
      <p:sp>
        <p:nvSpPr>
          <p:cNvPr id="7" name="Shape 4"/>
          <p:cNvSpPr/>
          <p:nvPr/>
        </p:nvSpPr>
        <p:spPr>
          <a:xfrm>
            <a:off x="6483429" y="3505557"/>
            <a:ext cx="199311" cy="1484352"/>
          </a:xfrm>
          <a:prstGeom prst="roundRect">
            <a:avLst>
              <a:gd name="adj" fmla="val 150087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8" name="Text 5"/>
          <p:cNvSpPr/>
          <p:nvPr/>
        </p:nvSpPr>
        <p:spPr>
          <a:xfrm>
            <a:off x="6882051" y="3704868"/>
            <a:ext cx="2624018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Embedding &amp; Indexing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6882051" y="4152424"/>
            <a:ext cx="7050405" cy="638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Generate embeddings using SentenceTransformers. Store them in FAISS.</a:t>
            </a:r>
            <a:endParaRPr lang="en-US" sz="1550" dirty="0"/>
          </a:p>
        </p:txBody>
      </p:sp>
      <p:sp>
        <p:nvSpPr>
          <p:cNvPr id="10" name="Shape 7"/>
          <p:cNvSpPr/>
          <p:nvPr/>
        </p:nvSpPr>
        <p:spPr>
          <a:xfrm>
            <a:off x="6782514" y="5139452"/>
            <a:ext cx="199311" cy="1196459"/>
          </a:xfrm>
          <a:prstGeom prst="roundRect">
            <a:avLst>
              <a:gd name="adj" fmla="val 150087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7181136" y="5338763"/>
            <a:ext cx="3052882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RAG Pipeline Construction</a:t>
            </a:r>
            <a:endParaRPr lang="en-US" sz="2050" dirty="0"/>
          </a:p>
        </p:txBody>
      </p:sp>
      <p:sp>
        <p:nvSpPr>
          <p:cNvPr id="12" name="Text 9"/>
          <p:cNvSpPr/>
          <p:nvPr/>
        </p:nvSpPr>
        <p:spPr>
          <a:xfrm>
            <a:off x="7181136" y="5786318"/>
            <a:ext cx="6751320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Build a retrieval and generation chain with LangChain.</a:t>
            </a:r>
            <a:endParaRPr lang="en-US" sz="1550" dirty="0"/>
          </a:p>
        </p:txBody>
      </p:sp>
      <p:sp>
        <p:nvSpPr>
          <p:cNvPr id="13" name="Shape 10"/>
          <p:cNvSpPr/>
          <p:nvPr/>
        </p:nvSpPr>
        <p:spPr>
          <a:xfrm>
            <a:off x="7081718" y="6485453"/>
            <a:ext cx="199311" cy="1196459"/>
          </a:xfrm>
          <a:prstGeom prst="roundRect">
            <a:avLst>
              <a:gd name="adj" fmla="val 150087"/>
            </a:avLst>
          </a:prstGeom>
          <a:solidFill>
            <a:srgbClr val="D4E9F7"/>
          </a:solidFill>
          <a:ln w="7620">
            <a:solidFill>
              <a:srgbClr val="BACFDD"/>
            </a:solidFill>
            <a:prstDash val="solid"/>
          </a:ln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7480340" y="6684764"/>
            <a:ext cx="2900482" cy="3280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205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Chatbot Interface Design</a:t>
            </a:r>
            <a:endParaRPr lang="en-US" sz="2050" dirty="0"/>
          </a:p>
        </p:txBody>
      </p:sp>
      <p:sp>
        <p:nvSpPr>
          <p:cNvPr id="15" name="Text 12"/>
          <p:cNvSpPr/>
          <p:nvPr/>
        </p:nvSpPr>
        <p:spPr>
          <a:xfrm>
            <a:off x="7480340" y="7132320"/>
            <a:ext cx="6452116" cy="31908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155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Develop a simple frontend using Streamlit or Gradio for Q&amp;A.</a:t>
            </a:r>
            <a:endParaRPr lang="en-US" sz="1550" dirty="0"/>
          </a:p>
        </p:txBody>
      </p:sp>
      <p:pic>
        <p:nvPicPr>
          <p:cNvPr id="16" name="Graphic 15" descr="Bookmark with solid fill">
            <a:extLst>
              <a:ext uri="{FF2B5EF4-FFF2-40B4-BE49-F238E27FC236}">
                <a16:creationId xmlns:a16="http://schemas.microsoft.com/office/drawing/2014/main" id="{1AF07044-F8CB-E95F-EF59-157095E5CD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13013160" y="6708490"/>
            <a:ext cx="914400" cy="248786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8309" y="2567583"/>
            <a:ext cx="6977658" cy="7127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Key Technologies Employed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58309" y="382178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Models &amp; Frameworks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58309" y="4394597"/>
            <a:ext cx="6292572" cy="69342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Language Models: Hugging Face Transformers (LLaMA 2, Mistral).</a:t>
            </a:r>
            <a:endParaRPr lang="en-US" sz="1700" dirty="0"/>
          </a:p>
        </p:txBody>
      </p:sp>
      <p:sp>
        <p:nvSpPr>
          <p:cNvPr id="5" name="Text 3"/>
          <p:cNvSpPr/>
          <p:nvPr/>
        </p:nvSpPr>
        <p:spPr>
          <a:xfrm>
            <a:off x="758309" y="5163741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Frameworks: LangChain, Streamlit/Gradio.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7587139" y="382178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Data &amp; Language</a:t>
            </a:r>
            <a:endParaRPr lang="en-US" sz="2200" dirty="0"/>
          </a:p>
        </p:txBody>
      </p:sp>
      <p:sp>
        <p:nvSpPr>
          <p:cNvPr id="7" name="Text 5"/>
          <p:cNvSpPr/>
          <p:nvPr/>
        </p:nvSpPr>
        <p:spPr>
          <a:xfrm>
            <a:off x="7587139" y="4394597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Embedding Models: SentenceTransformers.</a:t>
            </a:r>
            <a:endParaRPr lang="en-US" sz="1700" dirty="0"/>
          </a:p>
        </p:txBody>
      </p:sp>
      <p:sp>
        <p:nvSpPr>
          <p:cNvPr id="8" name="Text 6"/>
          <p:cNvSpPr/>
          <p:nvPr/>
        </p:nvSpPr>
        <p:spPr>
          <a:xfrm>
            <a:off x="7587139" y="4817031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Vector DB: FAISS.</a:t>
            </a:r>
            <a:endParaRPr lang="en-US" sz="1700" dirty="0"/>
          </a:p>
        </p:txBody>
      </p:sp>
      <p:sp>
        <p:nvSpPr>
          <p:cNvPr id="9" name="Text 7"/>
          <p:cNvSpPr/>
          <p:nvPr/>
        </p:nvSpPr>
        <p:spPr>
          <a:xfrm>
            <a:off x="7587139" y="5239464"/>
            <a:ext cx="6292572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700"/>
              </a:lnSpc>
              <a:buSzPct val="100000"/>
              <a:buChar char="•"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Programming Language: Python.</a:t>
            </a:r>
            <a:endParaRPr lang="en-US" sz="1700" dirty="0"/>
          </a:p>
        </p:txBody>
      </p:sp>
      <p:pic>
        <p:nvPicPr>
          <p:cNvPr id="11" name="Graphic 10" descr="Bookmark with solid fill">
            <a:extLst>
              <a:ext uri="{FF2B5EF4-FFF2-40B4-BE49-F238E27FC236}">
                <a16:creationId xmlns:a16="http://schemas.microsoft.com/office/drawing/2014/main" id="{F759F8D3-DFC6-F941-E25E-DE5FE6C2208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7587842" y="125494"/>
            <a:ext cx="914400" cy="1565385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9680" y="0"/>
            <a:ext cx="576072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8309" y="1255871"/>
            <a:ext cx="7627382" cy="142541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600"/>
              </a:lnSpc>
              <a:buNone/>
            </a:pPr>
            <a:r>
              <a:rPr lang="en-US" sz="4450" b="1" dirty="0">
                <a:solidFill>
                  <a:srgbClr val="2E3C4E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Expected Outcomes: Impact and Innovation</a:t>
            </a:r>
            <a:endParaRPr lang="en-US" sz="445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309" y="3006209"/>
            <a:ext cx="541615" cy="54161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570673" y="313479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Working Prototype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1570673" y="3620929"/>
            <a:ext cx="681501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functional medical chatbot prototype based on real data.</a:t>
            </a:r>
            <a:endParaRPr lang="en-US" sz="17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8309" y="4509254"/>
            <a:ext cx="541615" cy="54161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570673" y="4637842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Reproducible Tutorial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1570673" y="5123974"/>
            <a:ext cx="681501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 clear tutorial for building a RAG chatbot.</a:t>
            </a:r>
            <a:endParaRPr lang="en-US" sz="1700" dirty="0"/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8309" y="6012299"/>
            <a:ext cx="541615" cy="54161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570673" y="6140887"/>
            <a:ext cx="2850713" cy="3562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2200" b="1" dirty="0">
                <a:solidFill>
                  <a:srgbClr val="384653"/>
                </a:solidFill>
                <a:latin typeface="Barlow Bold" pitchFamily="34" charset="0"/>
                <a:ea typeface="Barlow Bold" pitchFamily="34" charset="-122"/>
                <a:cs typeface="Barlow Bold" pitchFamily="34" charset="-120"/>
              </a:rPr>
              <a:t>Improved User Trust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570673" y="6627019"/>
            <a:ext cx="6815018" cy="34671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700" dirty="0">
                <a:solidFill>
                  <a:srgbClr val="384653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Accurate, source-grounded medical answers.</a:t>
            </a:r>
            <a:endParaRPr lang="en-US" sz="1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451387" y="-304404"/>
            <a:ext cx="2193165" cy="1652386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69969" y="506575"/>
            <a:ext cx="774441" cy="774441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2052178" y="786168"/>
            <a:ext cx="824966" cy="824966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11227971" y="0"/>
            <a:ext cx="3402429" cy="1777004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571612" y="7338601"/>
            <a:ext cx="1793416" cy="8909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B9D224-BD32-CB63-24B9-324622B7F0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160" y="1039570"/>
            <a:ext cx="13086079" cy="6150457"/>
          </a:xfrm>
          <a:prstGeom prst="rect">
            <a:avLst/>
          </a:prstGeom>
          <a:ln>
            <a:noFill/>
          </a:ln>
        </p:spPr>
      </p:pic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9124896" y="7743771"/>
            <a:ext cx="977883" cy="48582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9351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336</Words>
  <Application>Microsoft Office PowerPoint</Application>
  <PresentationFormat>Custom</PresentationFormat>
  <Paragraphs>60</Paragraphs>
  <Slides>13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Barlow Bold</vt:lpstr>
      <vt:lpstr>Arial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Hoor</dc:creator>
  <cp:lastModifiedBy>Hoor Shumail</cp:lastModifiedBy>
  <cp:revision>3</cp:revision>
  <dcterms:created xsi:type="dcterms:W3CDTF">2025-06-21T17:08:10Z</dcterms:created>
  <dcterms:modified xsi:type="dcterms:W3CDTF">2025-06-21T17:49:13Z</dcterms:modified>
</cp:coreProperties>
</file>